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78" r:id="rId5"/>
    <p:sldId id="307" r:id="rId6"/>
    <p:sldId id="342" r:id="rId7"/>
    <p:sldId id="309" r:id="rId8"/>
    <p:sldId id="310" r:id="rId9"/>
    <p:sldId id="311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296" r:id="rId18"/>
  </p:sldIdLst>
  <p:sldSz cx="9144000" cy="6858000" type="screen4x3"/>
  <p:notesSz cx="7102475" cy="9388475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0000"/>
    <a:srgbClr val="CC3300"/>
    <a:srgbClr val="FF9933"/>
    <a:srgbClr val="B41B23"/>
    <a:srgbClr val="6C1C1F"/>
    <a:srgbClr val="0047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361" autoAdjust="0"/>
  </p:normalViewPr>
  <p:slideViewPr>
    <p:cSldViewPr>
      <p:cViewPr>
        <p:scale>
          <a:sx n="150" d="100"/>
          <a:sy n="150" d="100"/>
        </p:scale>
        <p:origin x="-504" y="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s-B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8954073C-DD08-4F27-B1E0-7B8A49D6B68E}" type="datetimeFigureOut">
              <a:rPr lang="es-BO" smtClean="0"/>
              <a:t>22/5/2019</a:t>
            </a:fld>
            <a:endParaRPr lang="es-B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s-BO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A23E1E6A-9EDA-45F8-99BF-3EE0978B6A02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30812629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s-B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9D8DE4ED-5384-4A9B-A8F9-036FD6E0F62E}" type="datetimeFigureOut">
              <a:rPr lang="es-BO" smtClean="0"/>
              <a:t>22/5/2019</a:t>
            </a:fld>
            <a:endParaRPr lang="es-BO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s-BO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s-B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AFE955A6-4BE8-40EF-B865-C0B7B3DF3F59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1013584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955A6-4BE8-40EF-B865-C0B7B3DF3F59}" type="slidenum">
              <a:rPr lang="es-BO" smtClean="0"/>
              <a:t>2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112645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955A6-4BE8-40EF-B865-C0B7B3DF3F59}" type="slidenum">
              <a:rPr lang="es-BO" smtClean="0"/>
              <a:t>6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838112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B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B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B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115616" y="1268760"/>
            <a:ext cx="7056784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es-ES" sz="3600" b="1" dirty="0">
                <a:solidFill>
                  <a:schemeClr val="accent6">
                    <a:lumMod val="75000"/>
                  </a:schemeClr>
                </a:solidFill>
                <a:latin typeface="Leelawadee"/>
                <a:cs typeface="Leelawadee UI" pitchFamily="34" charset="-34"/>
              </a:rPr>
              <a:t>ENCUESTA A LA </a:t>
            </a:r>
            <a:endParaRPr lang="es-BO" sz="3600" dirty="0">
              <a:solidFill>
                <a:schemeClr val="accent6">
                  <a:lumMod val="75000"/>
                </a:schemeClr>
              </a:solidFill>
              <a:latin typeface="Leelawadee"/>
              <a:cs typeface="Leelawadee UI" pitchFamily="34" charset="-34"/>
            </a:endParaRPr>
          </a:p>
          <a:p>
            <a:pPr algn="ctr"/>
            <a:r>
              <a:rPr lang="es-ES" sz="3600" b="1" dirty="0">
                <a:solidFill>
                  <a:schemeClr val="accent6">
                    <a:lumMod val="75000"/>
                  </a:schemeClr>
                </a:solidFill>
                <a:latin typeface="Leelawadee"/>
                <a:cs typeface="Leelawadee UI" pitchFamily="34" charset="-34"/>
              </a:rPr>
              <a:t>INDUSTRIA MANUFACTURERA</a:t>
            </a:r>
            <a:endParaRPr lang="es-BO" sz="3600" dirty="0">
              <a:solidFill>
                <a:schemeClr val="accent6">
                  <a:lumMod val="75000"/>
                </a:schemeClr>
              </a:solidFill>
              <a:latin typeface="Leelawadee"/>
              <a:cs typeface="Leelawadee UI" pitchFamily="34" charset="-34"/>
            </a:endParaRPr>
          </a:p>
          <a:p>
            <a:pPr algn="ctr"/>
            <a:r>
              <a:rPr lang="es-ES" sz="3600" b="1" dirty="0">
                <a:solidFill>
                  <a:schemeClr val="accent6">
                    <a:lumMod val="75000"/>
                  </a:schemeClr>
                </a:solidFill>
                <a:latin typeface="Leelawadee"/>
                <a:cs typeface="Leelawadee UI" pitchFamily="34" charset="-34"/>
              </a:rPr>
              <a:t>COMERCIO Y SERVICIOS</a:t>
            </a:r>
            <a:endParaRPr lang="es-BO" sz="3600" dirty="0">
              <a:solidFill>
                <a:schemeClr val="accent6">
                  <a:lumMod val="75000"/>
                </a:schemeClr>
              </a:solidFill>
              <a:latin typeface="Leelawadee"/>
              <a:cs typeface="Leelawadee UI" pitchFamily="34" charset="-34"/>
            </a:endParaRPr>
          </a:p>
        </p:txBody>
      </p:sp>
      <p:pic>
        <p:nvPicPr>
          <p:cNvPr id="4" name="3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026881"/>
            <a:ext cx="3481561" cy="201491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CuadroTexto"/>
          <p:cNvSpPr txBox="1"/>
          <p:nvPr/>
        </p:nvSpPr>
        <p:spPr>
          <a:xfrm>
            <a:off x="755576" y="5085184"/>
            <a:ext cx="7920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FORMULARIO VIRTUAL DE “AUTO RELEVAMIENTO”</a:t>
            </a:r>
          </a:p>
          <a:p>
            <a:pPr algn="ctr"/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MÓDULO TRIMESTRAL   ( I Y II )</a:t>
            </a:r>
          </a:p>
          <a:p>
            <a:pPr algn="ctr"/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IMÁGENES DEL SISTEMA</a:t>
            </a:r>
            <a:endParaRPr lang="es-ES" sz="20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</p:spTree>
    <p:extLst>
      <p:ext uri="{BB962C8B-B14F-4D97-AF65-F5344CB8AC3E}">
        <p14:creationId xmlns:p14="http://schemas.microsoft.com/office/powerpoint/2010/main" val="30489499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4" t="4562" r="2347"/>
          <a:stretch/>
        </p:blipFill>
        <p:spPr>
          <a:xfrm>
            <a:off x="395536" y="1196752"/>
            <a:ext cx="8496944" cy="5283286"/>
          </a:xfrm>
        </p:spPr>
      </p:pic>
    </p:spTree>
    <p:extLst>
      <p:ext uri="{BB962C8B-B14F-4D97-AF65-F5344CB8AC3E}">
        <p14:creationId xmlns:p14="http://schemas.microsoft.com/office/powerpoint/2010/main" val="230681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7" t="4489" r="2254" b="947"/>
          <a:stretch/>
        </p:blipFill>
        <p:spPr>
          <a:xfrm>
            <a:off x="395536" y="1307169"/>
            <a:ext cx="8280920" cy="5106441"/>
          </a:xfrm>
        </p:spPr>
      </p:pic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827584" y="260648"/>
            <a:ext cx="5904656" cy="1152128"/>
          </a:xfrm>
        </p:spPr>
        <p:txBody>
          <a:bodyPr>
            <a:noAutofit/>
          </a:bodyPr>
          <a:lstStyle/>
          <a:p>
            <a:r>
              <a:rPr lang="es-ES" sz="20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11: PRODUCTOS TERMINADOS </a:t>
            </a:r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/>
            </a:r>
            <a:b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 </a:t>
            </a:r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          Y </a:t>
            </a: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SUB </a:t>
            </a:r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PRODUCTOS </a:t>
            </a:r>
            <a:b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(Primer y Segundo Trimestre)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367192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3" t="4209" r="2175"/>
          <a:stretch/>
        </p:blipFill>
        <p:spPr>
          <a:xfrm>
            <a:off x="251520" y="1056074"/>
            <a:ext cx="8168580" cy="5070090"/>
          </a:xfrm>
        </p:spPr>
      </p:pic>
    </p:spTree>
    <p:extLst>
      <p:ext uri="{BB962C8B-B14F-4D97-AF65-F5344CB8AC3E}">
        <p14:creationId xmlns:p14="http://schemas.microsoft.com/office/powerpoint/2010/main" val="105950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1066130"/>
          </a:xfrm>
        </p:spPr>
        <p:txBody>
          <a:bodyPr>
            <a:noAutofit/>
          </a:bodyPr>
          <a:lstStyle/>
          <a:p>
            <a:r>
              <a:rPr lang="es-ES" sz="20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</a:t>
            </a:r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6: DATOS DEL/LA REPRESENTANTE LEGAL O INFORMANTE DE LA EMPRESA</a:t>
            </a:r>
            <a:endParaRPr lang="es-ES" sz="2000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7" name="6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4"/>
          <a:stretch/>
        </p:blipFill>
        <p:spPr>
          <a:xfrm>
            <a:off x="395536" y="1512568"/>
            <a:ext cx="8640960" cy="4936730"/>
          </a:xfrm>
        </p:spPr>
      </p:pic>
    </p:spTree>
    <p:extLst>
      <p:ext uri="{BB962C8B-B14F-4D97-AF65-F5344CB8AC3E}">
        <p14:creationId xmlns:p14="http://schemas.microsoft.com/office/powerpoint/2010/main" val="333455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115616" y="1268760"/>
            <a:ext cx="7056784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es-ES" sz="3600" b="1" dirty="0">
                <a:solidFill>
                  <a:schemeClr val="accent6">
                    <a:lumMod val="75000"/>
                  </a:schemeClr>
                </a:solidFill>
                <a:latin typeface="Leelawadee"/>
                <a:cs typeface="Leelawadee UI" pitchFamily="34" charset="-34"/>
              </a:rPr>
              <a:t>ENCUESTA A LA </a:t>
            </a:r>
            <a:endParaRPr lang="es-BO" sz="3600" dirty="0">
              <a:solidFill>
                <a:schemeClr val="accent6">
                  <a:lumMod val="75000"/>
                </a:schemeClr>
              </a:solidFill>
              <a:latin typeface="Leelawadee"/>
              <a:cs typeface="Leelawadee UI" pitchFamily="34" charset="-34"/>
            </a:endParaRPr>
          </a:p>
          <a:p>
            <a:pPr algn="ctr"/>
            <a:r>
              <a:rPr lang="es-ES" sz="3600" b="1" dirty="0">
                <a:solidFill>
                  <a:schemeClr val="accent6">
                    <a:lumMod val="75000"/>
                  </a:schemeClr>
                </a:solidFill>
                <a:latin typeface="Leelawadee"/>
                <a:cs typeface="Leelawadee UI" pitchFamily="34" charset="-34"/>
              </a:rPr>
              <a:t>INDUSTRIA MANUFACTURERA</a:t>
            </a:r>
            <a:endParaRPr lang="es-BO" sz="3600" dirty="0">
              <a:solidFill>
                <a:schemeClr val="accent6">
                  <a:lumMod val="75000"/>
                </a:schemeClr>
              </a:solidFill>
              <a:latin typeface="Leelawadee"/>
              <a:cs typeface="Leelawadee UI" pitchFamily="34" charset="-34"/>
            </a:endParaRPr>
          </a:p>
          <a:p>
            <a:pPr algn="ctr"/>
            <a:r>
              <a:rPr lang="es-ES" sz="3600" b="1" dirty="0">
                <a:solidFill>
                  <a:schemeClr val="accent6">
                    <a:lumMod val="75000"/>
                  </a:schemeClr>
                </a:solidFill>
                <a:latin typeface="Leelawadee"/>
                <a:cs typeface="Leelawadee UI" pitchFamily="34" charset="-34"/>
              </a:rPr>
              <a:t>COMERCIO Y SERVICIOS</a:t>
            </a:r>
            <a:endParaRPr lang="es-BO" sz="3600" dirty="0">
              <a:solidFill>
                <a:schemeClr val="accent6">
                  <a:lumMod val="75000"/>
                </a:schemeClr>
              </a:solidFill>
              <a:latin typeface="Leelawadee"/>
              <a:cs typeface="Leelawadee UI" pitchFamily="34" charset="-34"/>
            </a:endParaRPr>
          </a:p>
        </p:txBody>
      </p:sp>
      <p:pic>
        <p:nvPicPr>
          <p:cNvPr id="4" name="3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356992"/>
            <a:ext cx="3481561" cy="20149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0685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>
                <a:solidFill>
                  <a:schemeClr val="accent6">
                    <a:lumMod val="75000"/>
                  </a:schemeClr>
                </a:solidFill>
              </a:rPr>
              <a:t>CARACTERÍSTICAS</a:t>
            </a:r>
            <a:endParaRPr lang="es-E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80" y="1340768"/>
            <a:ext cx="9144000" cy="5143500"/>
          </a:xfrm>
          <a:prstGeom prst="rect">
            <a:avLst/>
          </a:prstGeom>
        </p:spPr>
      </p:pic>
      <p:cxnSp>
        <p:nvCxnSpPr>
          <p:cNvPr id="6" name="5 Conector recto de flecha"/>
          <p:cNvCxnSpPr>
            <a:stCxn id="10" idx="1"/>
          </p:cNvCxnSpPr>
          <p:nvPr/>
        </p:nvCxnSpPr>
        <p:spPr>
          <a:xfrm flipH="1">
            <a:off x="1391494" y="2010906"/>
            <a:ext cx="876250" cy="8420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2267744" y="1641574"/>
            <a:ext cx="2592288" cy="73866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INICIO DE LOS MODULOS ,GUIAS Y MANUALES DE AYUDA</a:t>
            </a:r>
            <a:endParaRPr lang="es-ES" sz="1400" b="1" dirty="0">
              <a:solidFill>
                <a:schemeClr val="tx2">
                  <a:lumMod val="60000"/>
                  <a:lumOff val="40000"/>
                </a:schemeClr>
              </a:solidFill>
              <a:latin typeface="Leelawadee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619672" y="5229200"/>
            <a:ext cx="2304256" cy="95410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MENU DE OPCIONES</a:t>
            </a:r>
          </a:p>
          <a:p>
            <a:r>
              <a:rPr lang="es-E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SE HABILITAN CUANDO SE LLENO EL MÓDULO ANTERIOR</a:t>
            </a:r>
            <a:endParaRPr lang="es-ES" sz="1400" b="1" dirty="0">
              <a:solidFill>
                <a:schemeClr val="tx2">
                  <a:lumMod val="60000"/>
                  <a:lumOff val="40000"/>
                </a:schemeClr>
              </a:solidFill>
              <a:latin typeface="Leelawadee"/>
            </a:endParaRPr>
          </a:p>
        </p:txBody>
      </p:sp>
      <p:cxnSp>
        <p:nvCxnSpPr>
          <p:cNvPr id="13" name="12 Conector recto de flecha"/>
          <p:cNvCxnSpPr/>
          <p:nvPr/>
        </p:nvCxnSpPr>
        <p:spPr>
          <a:xfrm flipV="1">
            <a:off x="2842331" y="4868579"/>
            <a:ext cx="1513645" cy="2716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7452320" y="1890564"/>
            <a:ext cx="1265212" cy="30777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CARÁTULA</a:t>
            </a:r>
            <a:endParaRPr lang="es-ES" sz="1400" b="1" dirty="0">
              <a:solidFill>
                <a:schemeClr val="tx2">
                  <a:lumMod val="60000"/>
                  <a:lumOff val="40000"/>
                </a:schemeClr>
              </a:solidFill>
              <a:latin typeface="Leelawadee"/>
            </a:endParaRPr>
          </a:p>
        </p:txBody>
      </p:sp>
      <p:cxnSp>
        <p:nvCxnSpPr>
          <p:cNvPr id="17" name="16 Conector recto de flecha"/>
          <p:cNvCxnSpPr/>
          <p:nvPr/>
        </p:nvCxnSpPr>
        <p:spPr>
          <a:xfrm flipH="1">
            <a:off x="7437114" y="2234446"/>
            <a:ext cx="647811" cy="6032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7236296" y="4345359"/>
            <a:ext cx="1432804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MÓDULO</a:t>
            </a:r>
          </a:p>
          <a:p>
            <a:pPr algn="ctr"/>
            <a:r>
              <a:rPr lang="es-E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TRIMESTRAL</a:t>
            </a:r>
            <a:endParaRPr lang="es-ES" sz="1400" b="1" dirty="0">
              <a:solidFill>
                <a:schemeClr val="tx2">
                  <a:lumMod val="60000"/>
                  <a:lumOff val="40000"/>
                </a:schemeClr>
              </a:solidFill>
              <a:latin typeface="Leelawadee"/>
            </a:endParaRPr>
          </a:p>
        </p:txBody>
      </p:sp>
      <p:cxnSp>
        <p:nvCxnSpPr>
          <p:cNvPr id="20" name="19 Conector recto de flecha"/>
          <p:cNvCxnSpPr/>
          <p:nvPr/>
        </p:nvCxnSpPr>
        <p:spPr>
          <a:xfrm flipH="1">
            <a:off x="6372200" y="4862173"/>
            <a:ext cx="1043194" cy="36702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19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9592" y="404664"/>
            <a:ext cx="6419056" cy="778098"/>
          </a:xfrm>
        </p:spPr>
        <p:txBody>
          <a:bodyPr>
            <a:normAutofit/>
          </a:bodyPr>
          <a:lstStyle/>
          <a:p>
            <a:r>
              <a:rPr lang="es-ES" sz="36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INICIO DEL FORMULARIO</a:t>
            </a:r>
            <a:endParaRPr lang="es-ES" sz="36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80" y="134076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5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620688"/>
            <a:ext cx="6624736" cy="720080"/>
          </a:xfrm>
        </p:spPr>
        <p:txBody>
          <a:bodyPr>
            <a:noAutofit/>
          </a:bodyPr>
          <a:lstStyle/>
          <a:p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1: ENERGÍA, AGUA Y COMBUSTIBLE</a:t>
            </a:r>
            <a:b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endParaRPr lang="es-ES" sz="24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15" name="14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" t="1247" r="2623" b="885"/>
          <a:stretch/>
        </p:blipFill>
        <p:spPr>
          <a:xfrm>
            <a:off x="26865" y="1124744"/>
            <a:ext cx="9125133" cy="5184576"/>
          </a:xfrm>
        </p:spPr>
      </p:pic>
    </p:spTree>
    <p:extLst>
      <p:ext uri="{BB962C8B-B14F-4D97-AF65-F5344CB8AC3E}">
        <p14:creationId xmlns:p14="http://schemas.microsoft.com/office/powerpoint/2010/main" val="147507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60648"/>
            <a:ext cx="7056784" cy="1152128"/>
          </a:xfrm>
        </p:spPr>
        <p:txBody>
          <a:bodyPr>
            <a:normAutofit/>
          </a:bodyPr>
          <a:lstStyle/>
          <a:p>
            <a:r>
              <a:rPr lang="es-ES" sz="1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2: DETALLE DE SERVICIOS PRESTADOS Y OTROS INGRESOS NO FINANCIEROS</a:t>
            </a:r>
            <a:br>
              <a:rPr lang="es-ES" sz="1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1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( PRIMER Y SEGUNDO TRIMESTRE)</a:t>
            </a:r>
            <a:endParaRPr lang="es-ES" sz="18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7" t="5052" r="2549" b="1016"/>
          <a:stretch/>
        </p:blipFill>
        <p:spPr>
          <a:xfrm>
            <a:off x="179512" y="1268760"/>
            <a:ext cx="8352928" cy="5142473"/>
          </a:xfrm>
        </p:spPr>
      </p:pic>
      <p:sp>
        <p:nvSpPr>
          <p:cNvPr id="7" name="6 CuadroTexto"/>
          <p:cNvSpPr txBox="1"/>
          <p:nvPr/>
        </p:nvSpPr>
        <p:spPr>
          <a:xfrm>
            <a:off x="7785715" y="1772816"/>
            <a:ext cx="1432804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PRIMER </a:t>
            </a:r>
          </a:p>
          <a:p>
            <a:pPr algn="ctr"/>
            <a:r>
              <a:rPr lang="es-E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TRIMESTRE</a:t>
            </a:r>
          </a:p>
        </p:txBody>
      </p:sp>
      <p:cxnSp>
        <p:nvCxnSpPr>
          <p:cNvPr id="8" name="7 Conector recto de flecha"/>
          <p:cNvCxnSpPr/>
          <p:nvPr/>
        </p:nvCxnSpPr>
        <p:spPr>
          <a:xfrm flipH="1">
            <a:off x="6588224" y="2161471"/>
            <a:ext cx="104319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89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32656"/>
            <a:ext cx="6779096" cy="922114"/>
          </a:xfrm>
        </p:spPr>
        <p:txBody>
          <a:bodyPr>
            <a:normAutofit/>
          </a:bodyPr>
          <a:lstStyle/>
          <a:p>
            <a:r>
              <a:rPr lang="es-ES" sz="18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2: DETALLE DE SERVICIOS PRESTADOS Y OTROS INGRESOS NO FINANCIEROS</a:t>
            </a:r>
            <a:br>
              <a:rPr lang="es-ES" sz="18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18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( PRIMER Y SEGUNDO TRIMESTRE)</a:t>
            </a:r>
          </a:p>
        </p:txBody>
      </p:sp>
      <p:cxnSp>
        <p:nvCxnSpPr>
          <p:cNvPr id="7" name="6 Conector recto de flecha"/>
          <p:cNvCxnSpPr/>
          <p:nvPr/>
        </p:nvCxnSpPr>
        <p:spPr>
          <a:xfrm flipH="1">
            <a:off x="3707904" y="4581128"/>
            <a:ext cx="244827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8" name="27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6" t="4372" r="2322"/>
          <a:stretch/>
        </p:blipFill>
        <p:spPr>
          <a:xfrm>
            <a:off x="20755" y="1196752"/>
            <a:ext cx="8511685" cy="5311979"/>
          </a:xfrm>
        </p:spPr>
      </p:pic>
      <p:sp>
        <p:nvSpPr>
          <p:cNvPr id="29" name="28 CuadroTexto"/>
          <p:cNvSpPr txBox="1"/>
          <p:nvPr/>
        </p:nvSpPr>
        <p:spPr>
          <a:xfrm>
            <a:off x="7711196" y="1844824"/>
            <a:ext cx="1432804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SEGUNDO</a:t>
            </a:r>
          </a:p>
          <a:p>
            <a:pPr algn="ctr"/>
            <a:r>
              <a:rPr lang="es-E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TRIMESTRE</a:t>
            </a:r>
          </a:p>
        </p:txBody>
      </p:sp>
      <p:cxnSp>
        <p:nvCxnSpPr>
          <p:cNvPr id="30" name="29 Conector recto de flecha"/>
          <p:cNvCxnSpPr/>
          <p:nvPr/>
        </p:nvCxnSpPr>
        <p:spPr>
          <a:xfrm flipH="1">
            <a:off x="6588224" y="2132856"/>
            <a:ext cx="104319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221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600" y="476672"/>
            <a:ext cx="6480720" cy="792088"/>
          </a:xfrm>
        </p:spPr>
        <p:txBody>
          <a:bodyPr>
            <a:normAutofit fontScale="90000"/>
          </a:bodyPr>
          <a:lstStyle/>
          <a:p>
            <a:r>
              <a:rPr lang="es-ES" sz="24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2: DETALLE DE </a:t>
            </a: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MERCADERÍAS COMERCIALIZADAS (</a:t>
            </a:r>
            <a:r>
              <a:rPr lang="es-ES" sz="1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SIN TRANSFORMACIÓN</a:t>
            </a: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)</a:t>
            </a:r>
            <a:b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( </a:t>
            </a:r>
            <a:r>
              <a:rPr lang="es-ES" sz="24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PRIMER Y SEGUNDO TRIMESTRE)</a:t>
            </a:r>
            <a:endParaRPr lang="es-ES" sz="20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7" name="6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1" t="4468" r="1039" b="15374"/>
          <a:stretch/>
        </p:blipFill>
        <p:spPr>
          <a:xfrm>
            <a:off x="26443" y="1340768"/>
            <a:ext cx="9010053" cy="4483016"/>
          </a:xfrm>
        </p:spPr>
      </p:pic>
    </p:spTree>
    <p:extLst>
      <p:ext uri="{BB962C8B-B14F-4D97-AF65-F5344CB8AC3E}">
        <p14:creationId xmlns:p14="http://schemas.microsoft.com/office/powerpoint/2010/main" val="125447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3" t="4907" r="1083" b="15261"/>
          <a:stretch/>
        </p:blipFill>
        <p:spPr>
          <a:xfrm>
            <a:off x="107504" y="1196752"/>
            <a:ext cx="8831294" cy="4392488"/>
          </a:xfrm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899592" y="404664"/>
            <a:ext cx="648072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2: DETALLE DE MERCADERÍAS COMERCIALIZADAS (</a:t>
            </a:r>
            <a:r>
              <a:rPr lang="es-ES" sz="1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SIN TRANSFORMACIÓN</a:t>
            </a: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)</a:t>
            </a:r>
            <a:b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( PRIMER Y SEGUNDO TRIMESTRE)</a:t>
            </a:r>
            <a:endParaRPr lang="es-ES" sz="20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</p:spTree>
    <p:extLst>
      <p:ext uri="{BB962C8B-B14F-4D97-AF65-F5344CB8AC3E}">
        <p14:creationId xmlns:p14="http://schemas.microsoft.com/office/powerpoint/2010/main" val="72470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04664"/>
            <a:ext cx="6696744" cy="1080120"/>
          </a:xfrm>
        </p:spPr>
        <p:txBody>
          <a:bodyPr>
            <a:noAutofit/>
          </a:bodyPr>
          <a:lstStyle/>
          <a:p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3:</a:t>
            </a:r>
            <a:r>
              <a:rPr lang="es-ES" sz="20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MATERIAS PRIMAS,MATERIALES,ENVASES Y EMBALAJES PARA INDUSTRIA Y </a:t>
            </a:r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SERVICIO </a:t>
            </a:r>
            <a:b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(Primer y Segundo Trimestre)</a:t>
            </a:r>
            <a:endParaRPr lang="es-ES" sz="20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9" t="4350" r="1938"/>
          <a:stretch/>
        </p:blipFill>
        <p:spPr>
          <a:xfrm>
            <a:off x="323528" y="1564114"/>
            <a:ext cx="7920880" cy="4913613"/>
          </a:xfrm>
        </p:spPr>
      </p:pic>
    </p:spTree>
    <p:extLst>
      <p:ext uri="{BB962C8B-B14F-4D97-AF65-F5344CB8AC3E}">
        <p14:creationId xmlns:p14="http://schemas.microsoft.com/office/powerpoint/2010/main" val="409252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90B9B572C43AF4D804E34171CC64279" ma:contentTypeVersion="0" ma:contentTypeDescription="Crear nuevo documento." ma:contentTypeScope="" ma:versionID="d0502515b7dac5686056d2844b84ea14">
  <xsd:schema xmlns:xsd="http://www.w3.org/2001/XMLSchema" xmlns:p="http://schemas.microsoft.com/office/2006/metadata/properties" targetNamespace="http://schemas.microsoft.com/office/2006/metadata/properties" ma:root="true" ma:fieldsID="b004d877ca112f136821ba8115f6472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 ma:readOnly="true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76496C9-0DE6-41C6-AED4-52AA9E1DD064}">
  <ds:schemaRefs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006185C-824F-4993-80F7-41EC662D74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871CF65E-2277-4A67-AE53-FBE803A6F7C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4004</TotalTime>
  <Words>147</Words>
  <Application>Microsoft Office PowerPoint</Application>
  <PresentationFormat>Presentación en pantalla (4:3)</PresentationFormat>
  <Paragraphs>31</Paragraphs>
  <Slides>14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Tema de Office</vt:lpstr>
      <vt:lpstr>Presentación de PowerPoint</vt:lpstr>
      <vt:lpstr>CARACTERÍSTICAS</vt:lpstr>
      <vt:lpstr>INICIO DEL FORMULARIO</vt:lpstr>
      <vt:lpstr>SECCIÓN 1: ENERGÍA, AGUA Y COMBUSTIBLE </vt:lpstr>
      <vt:lpstr>SECCIÓN 2: DETALLE DE SERVICIOS PRESTADOS Y OTROS INGRESOS NO FINANCIEROS ( PRIMER Y SEGUNDO TRIMESTRE)</vt:lpstr>
      <vt:lpstr>SECCIÓN 2: DETALLE DE SERVICIOS PRESTADOS Y OTROS INGRESOS NO FINANCIEROS ( PRIMER Y SEGUNDO TRIMESTRE)</vt:lpstr>
      <vt:lpstr>SECCIÓN 2: DETALLE DE MERCADERÍAS COMERCIALIZADAS (SIN TRANSFORMACIÓN) ( PRIMER Y SEGUNDO TRIMESTRE)</vt:lpstr>
      <vt:lpstr>Presentación de PowerPoint</vt:lpstr>
      <vt:lpstr>SECCIÓN 3:MATERIAS PRIMAS,MATERIALES,ENVASES Y EMBALAJES PARA INDUSTRIA Y SERVICIO  (Primer y Segundo Trimestre)</vt:lpstr>
      <vt:lpstr>Presentación de PowerPoint</vt:lpstr>
      <vt:lpstr>SECCIÓN 11: PRODUCTOS TERMINADOS             Y SUB PRODUCTOS  (Primer y Segundo Trimestre)</vt:lpstr>
      <vt:lpstr>Presentación de PowerPoint</vt:lpstr>
      <vt:lpstr>SECCIÓN 6: DATOS DEL/LA REPRESENTANTE LEGAL O INFORMANTE DE LA EMPRESA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benriquez</dc:creator>
  <cp:lastModifiedBy>Jorge Mauro Fernandez Criales</cp:lastModifiedBy>
  <cp:revision>244</cp:revision>
  <cp:lastPrinted>2018-09-03T07:47:43Z</cp:lastPrinted>
  <dcterms:created xsi:type="dcterms:W3CDTF">2017-01-26T22:07:08Z</dcterms:created>
  <dcterms:modified xsi:type="dcterms:W3CDTF">2019-05-22T18:53:50Z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0x010100690B9B572C43AF4D804E34171CC64279</vt:lpwstr>
  </property>
</Properties>
</file>